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38DF2F-D90A-4D9A-AC56-ACDA5DCFD38F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5A9BA-DC52-4340-9ACA-AB7303CC81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33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Systemic</a:t>
            </a:r>
            <a:r>
              <a:rPr lang="en-US" baseline="0" dirty="0" smtClean="0"/>
              <a:t> to imply secreted into blood and transported to act on targets on a different part of the body</a:t>
            </a:r>
          </a:p>
          <a:p>
            <a:r>
              <a:rPr lang="en-US" baseline="0" dirty="0" smtClean="0"/>
              <a:t>Paracrine to imply secreted by a cell to act on neighboring cells.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35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r>
              <a:rPr lang="en-US" baseline="0" dirty="0" smtClean="0"/>
              <a:t> LH levels still remain low at this stage</a:t>
            </a:r>
          </a:p>
          <a:p>
            <a:r>
              <a:rPr lang="en-US" baseline="0" dirty="0" smtClean="0"/>
              <a:t>Stage under influence of FSH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653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r>
              <a:rPr lang="en-US" baseline="0" dirty="0" smtClean="0"/>
              <a:t> LH levels still remain low at this stage</a:t>
            </a:r>
          </a:p>
          <a:p>
            <a:r>
              <a:rPr lang="en-US" baseline="0" dirty="0" smtClean="0"/>
              <a:t>Stage under influence of FSH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37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r>
              <a:rPr lang="en-US" baseline="0" dirty="0" smtClean="0"/>
              <a:t> LH levels still remain low at this stage</a:t>
            </a:r>
          </a:p>
          <a:p>
            <a:r>
              <a:rPr lang="en-US" baseline="0" dirty="0" smtClean="0"/>
              <a:t>Stage under influence of FSH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22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001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courtesy of Sembulingam &amp; Sembulingam, 2012.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89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812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 courtesy</a:t>
            </a:r>
            <a:r>
              <a:rPr lang="en-US" baseline="0" dirty="0" smtClean="0"/>
              <a:t> of Lumen. Retrieved from https://courses.lumenlearning.com/boundless-ap/chapter/physiology-of-the-female-reproductive-system/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5A9BA-DC52-4340-9ACA-AB7303CC812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9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819400"/>
            <a:ext cx="6019800" cy="18943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Female reproductive System: Follicle Development and The Hormones Involved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of Affiliation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Code and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2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Female Monthly Cycle: 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Menstrual cycle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– cyclic events that take place in a rhythmic fashion during the reproductive period of a woman’s life (Sembulingam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2012).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Onset; AKA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Menarche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during puberty - age of 12 to 15 years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Cessation – age of 45 to 50 years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 cessation; AKA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Menopause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– usually 28 days; under physiological conditions, it may vary between 20 and 40 days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&amp; Hall, 2010).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in both the ovary and accessory sex organs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Divided into 4 groups: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Ovarian changes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Uterine changes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Vaginal changes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cervix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Hall, &amp; Hall, 2010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0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Ovarian Changes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Phases: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Follicular phase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Luteal phase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Ovulation separates these two phases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Follicular Phase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Extends from 5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day of the cycle until the time of ovulation around the 14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day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Hall, &amp; Hall, 2010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The first day of the cycle is the first day of flow of menses)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changes: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Maturation of ovum 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ovarian follicles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83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Ovarian Follicles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glandular structures present in the cortex of ovary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follicle has an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ovum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surrounded by epithelial cells, the so called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granulosa cell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follicles: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depict the stages of development of the follicle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Primordial follicle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follicle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Vesicular follicle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Matured follicle or Graafian follicle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Hormone implicated in the development of follicle –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Follicle Stimulating Hormone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(FSH)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Luteinizing Hormone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(LH) remains low during the development of the follicle and only becomes elevated towards ovulation –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 Surge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300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Hormones Levels changes during The Cycle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Regulation of follicle development is by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paracrine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systemic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endocrine factors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(Kawashima &amp; Kawamura, 2017)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Endocrine factors: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Hormones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Systemic: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Pituitary hormones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Luteinizing Hormone (LH) and Follicle Stimulating Hormone (FSH)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Released by the Anterior Pituitary gland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feedback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by the release of estrogen and progesterone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Paracrine: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Ovarian or sex Hormones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Estrogen and Progesterone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feedback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by the release of the two pituitary hormones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93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Follicle Development and the Hormones that come to play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Primordial Follicle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(PF)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before birth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at puberty with each both ovaries having about 400,000 PF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Recruited into follicle development by both FSH and LH and begins to grow slowly through various stages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 of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begins at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puberty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 of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stimulated by the low levels of both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estrogen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progesterone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083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Follicle Development and the Hormones that come to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Follicle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(PrF)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from the PF once the ovum is completely surrounded by the granulosa cells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Growth is in size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Changes: 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 of granulosa cell leads to 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size of the follicle to 30 to 40 microns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size of the Ovum to about 20 microns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Onset of formation of connective tissue capsule around the follicle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Hormones: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FSH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68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Follicle Development and the Hormones that come to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Vesicular Follicle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(VF)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from PrF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 influence of FSH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6 to 12 PrF grow and develop into vesicular follicle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In granulosa cells: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the antrum filled with serous fluid,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liquor folliculi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Granulosa cells lining the antrum forms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membrane granulosa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Ovum is pushed to one side forming the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germ hill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cumulus oophorous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 of germ hill become columnar and for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corona radiata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76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Follicle Development and the Hormones that come to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(cont.)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In the ovum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size to 100 to 150 microns in diameter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Nucleus – larger and vesicular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 – glandular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Thick membrane formed around the ovum –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zona pellucida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Narrow cleft appears between the ovum and zona pellucida -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perivitelline space</a:t>
            </a:r>
          </a:p>
          <a:p>
            <a:pPr marL="0" indent="0">
              <a:buNone/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capsule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spindle cells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stroma of ovarian cortex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and form a covering sheath around the follicle –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Follicular sheath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Theca folliculi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955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Follicle Development and the Hormones that come to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Follicular sheath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heca folliculi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layers: 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Theca interna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Inner vascular layer with loose connective tissue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epithelial cells with lipid granules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delicate collagen fibers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Secretory epithelial cells – sex hormones: especially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estrogen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 the </a:t>
            </a:r>
            <a:r>
              <a:rPr lang="en-US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liquor folliculi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Estrogen release – negative feedback to pituitary gland – reduction in FSH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35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Stages of Follicle Development and the Hormones that come to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Theca externa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Outer layer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thickly packed fibers and spindle-shaped cells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Graafian Follicle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(GF)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matured ovarian follicle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maturing ovum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Named after the Dutch physician and anatomist,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Regnier De </a:t>
            </a:r>
            <a:r>
              <a:rPr lang="en-US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Graaf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menstrual cycle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from only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VF that outgrows others to become the dominant follicle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VF degenerate, that is, become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atretic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– by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apoptosis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282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Graafian Follicle (GF)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5700712" cy="493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813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Graafian Follicle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(cont’d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7467600" cy="5181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 – increases to about 10-20 mm, extending through the whole thickness of ovarian cortex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Antrum – becomes larger, distended with fluid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Ovum – attains maximum size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Thickened</a:t>
            </a:r>
            <a:r>
              <a:rPr lang="en-US" sz="29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Zona pellucida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</a:t>
            </a:r>
            <a:r>
              <a:rPr lang="en-US" sz="29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Corona radiata (CR)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9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Theca Interna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Space appears in the CR separating the germ hill cells from the ovum; weakens the attachment of the ovum to the follicular wall</a:t>
            </a:r>
          </a:p>
          <a:p>
            <a:endParaRPr lang="en-US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Fully formed around the 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900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day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menstrual cycle, ready for the 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of ovulation</a:t>
            </a:r>
          </a:p>
          <a:p>
            <a:pPr marL="0" indent="0">
              <a:buNone/>
            </a:pPr>
            <a:endParaRPr lang="en-US" sz="29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Hormones</a:t>
            </a:r>
          </a:p>
          <a:p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levels of 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FSH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to 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feedback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the continued release of the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sex hormones, (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especially estrogen) by the cells of the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theca interna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 &amp; Sembulingam, 2012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267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the Levels of the  Hormones during the Development of the Follicle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00200"/>
            <a:ext cx="6705600" cy="4873625"/>
          </a:xfrm>
        </p:spPr>
      </p:pic>
    </p:spTree>
    <p:extLst>
      <p:ext uri="{BB962C8B-B14F-4D97-AF65-F5344CB8AC3E}">
        <p14:creationId xmlns:p14="http://schemas.microsoft.com/office/powerpoint/2010/main" val="644143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Hall, J. &amp; Hall, J. (2010).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Guyton and Hall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Textbook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Medical Physiology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Saunders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Elsevier 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Kawashima, I. &amp; Kawamura, K. (2017). Regulation of Follicle Growth through Hormonal Factors and Mechanical Cues mediated by Hippo Signaling Pathway.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Systems Biology in Reproductive Medicine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68(1): 3-11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Sembulingam, K. &amp; Sembulingam, P. (2012).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Essentials of Medical Physiology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6</a:t>
            </a:r>
            <a:r>
              <a:rPr lang="en-US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Edition. New Delhi: Jaypee Brothers Medical Publishers (P) LTD</a:t>
            </a:r>
          </a:p>
        </p:txBody>
      </p:sp>
    </p:spTree>
    <p:extLst>
      <p:ext uri="{BB962C8B-B14F-4D97-AF65-F5344CB8AC3E}">
        <p14:creationId xmlns:p14="http://schemas.microsoft.com/office/powerpoint/2010/main" val="3620686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139</TotalTime>
  <Words>1244</Words>
  <Application>Microsoft Office PowerPoint</Application>
  <PresentationFormat>On-screen Show (4:3)</PresentationFormat>
  <Paragraphs>154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Oriel</vt:lpstr>
      <vt:lpstr>The Female reproductive System: Follicle Development and The Hormones Involved</vt:lpstr>
      <vt:lpstr>Female Monthly Cycle: Introduction</vt:lpstr>
      <vt:lpstr>1. Ovarian Changes</vt:lpstr>
      <vt:lpstr>Ovarian Follicles</vt:lpstr>
      <vt:lpstr>Hormones Levels changes during The Cycle</vt:lpstr>
      <vt:lpstr>Stages of Follicle Development and the Hormones that come to play</vt:lpstr>
      <vt:lpstr>Stages of Follicle Development and the Hormones that come to play</vt:lpstr>
      <vt:lpstr>Stages of Follicle Development and the Hormones that come to play</vt:lpstr>
      <vt:lpstr>Stages of Follicle Development and the Hormones that come to play</vt:lpstr>
      <vt:lpstr>Stages of Follicle Development and the Hormones that come to play</vt:lpstr>
      <vt:lpstr>Stages of Follicle Development and the Hormones that come to play</vt:lpstr>
      <vt:lpstr>Graafian Follicle (GF)</vt:lpstr>
      <vt:lpstr>4. Graafian Follicle (cont’d)</vt:lpstr>
      <vt:lpstr>Summary of the Levels of the  Hormones during the Development of the Follicle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Female reproductive System: Follicle Development and The Hormones Involved</dc:title>
  <dc:creator>Anne Patricia</dc:creator>
  <cp:lastModifiedBy>Kamande</cp:lastModifiedBy>
  <cp:revision>16</cp:revision>
  <dcterms:created xsi:type="dcterms:W3CDTF">2006-08-16T00:00:00Z</dcterms:created>
  <dcterms:modified xsi:type="dcterms:W3CDTF">2020-06-07T02:07:59Z</dcterms:modified>
</cp:coreProperties>
</file>